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3" r:id="rId2"/>
  </p:sldMasterIdLst>
  <p:notesMasterIdLst>
    <p:notesMasterId r:id="rId52"/>
  </p:notesMasterIdLst>
  <p:sldIdLst>
    <p:sldId id="256" r:id="rId3"/>
    <p:sldId id="257" r:id="rId4"/>
    <p:sldId id="31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312" r:id="rId23"/>
    <p:sldId id="281" r:id="rId24"/>
    <p:sldId id="313" r:id="rId25"/>
    <p:sldId id="282" r:id="rId26"/>
    <p:sldId id="310" r:id="rId27"/>
    <p:sldId id="283" r:id="rId28"/>
    <p:sldId id="284" r:id="rId29"/>
    <p:sldId id="285" r:id="rId30"/>
    <p:sldId id="286" r:id="rId31"/>
    <p:sldId id="287" r:id="rId32"/>
    <p:sldId id="288" r:id="rId33"/>
    <p:sldId id="291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16" r:id="rId43"/>
    <p:sldId id="315" r:id="rId44"/>
    <p:sldId id="301" r:id="rId45"/>
    <p:sldId id="318" r:id="rId46"/>
    <p:sldId id="307" r:id="rId47"/>
    <p:sldId id="308" r:id="rId48"/>
    <p:sldId id="309" r:id="rId49"/>
    <p:sldId id="317" r:id="rId50"/>
    <p:sldId id="314" r:id="rId51"/>
  </p:sldIdLst>
  <p:sldSz cx="12192000" cy="6858000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0F34"/>
    <a:srgbClr val="D31145"/>
    <a:srgbClr val="C41E3A"/>
    <a:srgbClr val="CC3300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98" autoAdjust="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19.png>
</file>

<file path=ppt/media/image20.jpe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png>
</file>

<file path=ppt/media/image3.jpeg>
</file>

<file path=ppt/media/image4.jpeg>
</file>

<file path=ppt/media/image5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A7F955-A368-4ECB-8674-01A1C4EA0684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24DEF-5521-4358-8046-4ABB28EBFC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109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D18098-8AA1-44E9-8CDA-7B58053398BC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64078B1-C8DD-4708-A319-D282602EF3B0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971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E5306F-5F8D-4342-B15B-CC2DDB557A8E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683511-E363-4784-A4D4-B9D8205ABEA9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583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562AAF-0806-4B24-AB3A-542B9C4E4212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B2B01F-22DB-43F2-AEF3-0E5E8A0E6F12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817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748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5192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39996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03887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8959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96937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24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527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B3C2C3-B919-4AD8-877D-8E73EC5F352A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942812-4563-450E-9ECB-0EFDB7E356EB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786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1037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9784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534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8A53F2-FF6C-4978-9458-0271D7E383F6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37DDB1-783A-480F-A476-22877E9AED63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071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090A19-E375-496B-BEC6-FB2B50419E80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8D7CC7E-CDCB-4E36-A608-BBA2F5CFA745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462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5F0643-64F3-445E-A155-C46A631E0E46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AA75C8-650B-46DB-A835-B95966A20A32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77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0B7601-54ED-4232-915F-B5289C1753DC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FD79B22-2D8D-4311-859F-9808D1230D50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20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5B004C-2A2E-476A-B3EB-A3B33736A07B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CD93EB-FDB5-4438-BC6D-0C67485F8558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215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F14DFE-F0FD-4680-83CF-585900F35D6D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CF485BA-4CA9-459A-964D-D99E69693CE7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6312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B8ABFF-8622-494C-8E7B-D45565CD0C38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B3B114-6CB6-48CE-8FC9-D899425BA75A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9568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smtClean="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07AE2CAD-EB0A-41CC-AB66-3DED22F1D145}" type="datetimeFigureOut">
              <a:rPr lang="en-US"/>
              <a:pPr>
                <a:defRPr/>
              </a:pPr>
              <a:t>10/20/2014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9D4268C5-E6C0-4C06-BFC7-4D7E4C01FA90}" type="slidenum">
              <a:rPr lang="en-GB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26F9-C876-4931-8B01-4A6733A4C4F0}" type="datetimeFigureOut">
              <a:rPr lang="en-GB" smtClean="0"/>
              <a:t>20/10/2014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43F86-5FF4-4E00-80CE-74017D5872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558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slideLayout" Target="../slideLayouts/slideLayout18.xml"/><Relationship Id="rId1" Type="http://schemas.openxmlformats.org/officeDocument/2006/relationships/video" Target="https://www.youtube.com/embed/RaCPrXYOiRE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slideLayout" Target="../slideLayouts/slideLayout18.xml"/><Relationship Id="rId1" Type="http://schemas.openxmlformats.org/officeDocument/2006/relationships/video" Target="https://www.youtube.com/embed/nt-jQZtXyno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slideLayout" Target="../slideLayouts/slideLayout18.xml"/><Relationship Id="rId1" Type="http://schemas.openxmlformats.org/officeDocument/2006/relationships/video" Target="https://www.youtube.com/embed/QqnwxaPAPAs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slideLayout" Target="../slideLayouts/slideLayout18.xml"/><Relationship Id="rId1" Type="http://schemas.openxmlformats.org/officeDocument/2006/relationships/video" Target="https://www.youtube.com/embed/D5uqoB13UBM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dirty="0" smtClean="0"/>
              <a:t>An Introduction to General Purpose GPU Programming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SET10108 Concurrent and Parallel Systems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 Shader and Textures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Last stage of processing</a:t>
            </a:r>
          </a:p>
          <a:p>
            <a:r>
              <a:rPr lang="en-GB" dirty="0" smtClean="0"/>
              <a:t>Can determine colour of pixel (vec4 value)</a:t>
            </a:r>
          </a:p>
          <a:p>
            <a:r>
              <a:rPr lang="en-GB" dirty="0" smtClean="0"/>
              <a:t>Can output to a texture buffer</a:t>
            </a:r>
          </a:p>
          <a:p>
            <a:r>
              <a:rPr lang="en-GB" dirty="0" smtClean="0"/>
              <a:t>Can be manipulated to process data (very dirty)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410327"/>
            <a:ext cx="5181600" cy="31819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Shader and Stream Output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Last vertex stage</a:t>
            </a:r>
          </a:p>
          <a:p>
            <a:r>
              <a:rPr lang="en-GB" dirty="0" smtClean="0"/>
              <a:t>Can work per point</a:t>
            </a:r>
          </a:p>
          <a:p>
            <a:pPr lvl="1"/>
            <a:r>
              <a:rPr lang="en-GB" dirty="0" smtClean="0"/>
              <a:t>Point primitives</a:t>
            </a:r>
          </a:p>
          <a:p>
            <a:r>
              <a:rPr lang="en-GB" dirty="0" smtClean="0"/>
              <a:t>Can output from this stage to memory</a:t>
            </a:r>
          </a:p>
          <a:p>
            <a:pPr lvl="1"/>
            <a:r>
              <a:rPr lang="en-GB" dirty="0" smtClean="0"/>
              <a:t>No fragment processing</a:t>
            </a:r>
          </a:p>
          <a:p>
            <a:r>
              <a:rPr lang="en-GB" dirty="0" smtClean="0"/>
              <a:t>Used for particle effects, fur / hair, etc.</a:t>
            </a:r>
            <a:endParaRPr lang="en-GB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06988" y="2116139"/>
            <a:ext cx="3969024" cy="35845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Purpose GPU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Fragment and geometry </a:t>
            </a:r>
            <a:r>
              <a:rPr lang="en-GB" dirty="0" err="1" smtClean="0"/>
              <a:t>shaders</a:t>
            </a:r>
            <a:r>
              <a:rPr lang="en-GB" dirty="0" smtClean="0"/>
              <a:t> dirty</a:t>
            </a:r>
          </a:p>
          <a:p>
            <a:pPr lvl="1"/>
            <a:r>
              <a:rPr lang="en-GB" dirty="0" smtClean="0"/>
              <a:t>Not what they are meant for</a:t>
            </a:r>
          </a:p>
          <a:p>
            <a:r>
              <a:rPr lang="en-GB" dirty="0" smtClean="0"/>
              <a:t>2007 </a:t>
            </a:r>
            <a:r>
              <a:rPr lang="en-GB" dirty="0" err="1" smtClean="0"/>
              <a:t>Nvidia</a:t>
            </a:r>
            <a:r>
              <a:rPr lang="en-GB" dirty="0" smtClean="0"/>
              <a:t> launched CUDA SDK</a:t>
            </a:r>
          </a:p>
          <a:p>
            <a:r>
              <a:rPr lang="en-GB" dirty="0" smtClean="0"/>
              <a:t>2008 </a:t>
            </a:r>
            <a:r>
              <a:rPr lang="en-GB" dirty="0" err="1" smtClean="0"/>
              <a:t>OpenCL</a:t>
            </a:r>
            <a:r>
              <a:rPr lang="en-GB" dirty="0" smtClean="0"/>
              <a:t> was created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52801" y="2198757"/>
            <a:ext cx="4700999" cy="2832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Work is broken up into a grid</a:t>
            </a:r>
          </a:p>
          <a:p>
            <a:pPr lvl="1"/>
            <a:r>
              <a:rPr lang="en-GB" dirty="0" smtClean="0"/>
              <a:t>3-dimensional</a:t>
            </a:r>
          </a:p>
          <a:p>
            <a:r>
              <a:rPr lang="en-GB" dirty="0" smtClean="0"/>
              <a:t>The GPU runs instances of our kernel</a:t>
            </a:r>
          </a:p>
          <a:p>
            <a:r>
              <a:rPr lang="en-GB" dirty="0" smtClean="0"/>
              <a:t>Each work item (“thread”) has an ID</a:t>
            </a:r>
          </a:p>
          <a:p>
            <a:r>
              <a:rPr lang="en-GB" dirty="0" smtClean="0"/>
              <a:t>Each instance of the kernel therefore has an ID</a:t>
            </a:r>
          </a:p>
          <a:p>
            <a:r>
              <a:rPr lang="en-GB" i="1" dirty="0" smtClean="0"/>
              <a:t>N </a:t>
            </a:r>
            <a:r>
              <a:rPr lang="en-GB" dirty="0" smtClean="0"/>
              <a:t>compute units execute </a:t>
            </a:r>
            <a:r>
              <a:rPr lang="en-GB" i="1" dirty="0" smtClean="0"/>
              <a:t>N </a:t>
            </a:r>
            <a:r>
              <a:rPr lang="en-GB" dirty="0" smtClean="0"/>
              <a:t>work items</a:t>
            </a:r>
          </a:p>
          <a:p>
            <a:pPr lvl="1"/>
            <a:r>
              <a:rPr lang="en-GB" dirty="0" smtClean="0"/>
              <a:t>Waves</a:t>
            </a:r>
            <a:endParaRPr lang="en-GB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880726"/>
            <a:ext cx="5181600" cy="42411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SIMT and Streaming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GPU is a multi-processor system</a:t>
            </a:r>
          </a:p>
          <a:p>
            <a:r>
              <a:rPr lang="en-GB" dirty="0"/>
              <a:t>Each processor is made up of numerous streaming processors</a:t>
            </a:r>
          </a:p>
          <a:p>
            <a:r>
              <a:rPr lang="en-GB" dirty="0"/>
              <a:t>Each streaming processor can execute an instruction</a:t>
            </a:r>
          </a:p>
          <a:p>
            <a:r>
              <a:rPr lang="en-GB" dirty="0" smtClean="0"/>
              <a:t>Instructions and memory are streamed to the processors</a:t>
            </a:r>
          </a:p>
          <a:p>
            <a:pPr lvl="1"/>
            <a:r>
              <a:rPr lang="en-GB" dirty="0" smtClean="0"/>
              <a:t>This has a knock-on effect for performance!</a:t>
            </a:r>
            <a:endParaRPr lang="en-GB" dirty="0"/>
          </a:p>
        </p:txBody>
      </p:sp>
      <p:pic>
        <p:nvPicPr>
          <p:cNvPr id="7170" name="Picture 2" descr="http://www.nvidia.co.uk/content/images/Fermi/architectural_feature1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200" y="2543969"/>
            <a:ext cx="51816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Performance</a:t>
            </a:r>
          </a:p>
        </p:txBody>
      </p:sp>
      <p:sp>
        <p:nvSpPr>
          <p:cNvPr id="3" name="Shape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Nvidia</a:t>
            </a:r>
            <a:r>
              <a:rPr lang="en-US" dirty="0" smtClean="0"/>
              <a:t> K40 Tesla Compute Card</a:t>
            </a:r>
          </a:p>
          <a:p>
            <a:pPr lvl="1"/>
            <a:r>
              <a:rPr lang="en-US" dirty="0" smtClean="0"/>
              <a:t>We have two of these</a:t>
            </a:r>
          </a:p>
          <a:p>
            <a:r>
              <a:rPr lang="en-US" dirty="0" smtClean="0"/>
              <a:t>2880 </a:t>
            </a:r>
            <a:r>
              <a:rPr lang="en-US" dirty="0"/>
              <a:t>cores @ </a:t>
            </a:r>
            <a:r>
              <a:rPr lang="en-US" dirty="0" smtClean="0"/>
              <a:t>745 </a:t>
            </a:r>
            <a:r>
              <a:rPr lang="en-US" dirty="0"/>
              <a:t>MHz</a:t>
            </a:r>
          </a:p>
          <a:p>
            <a:pPr lvl="1"/>
            <a:r>
              <a:rPr lang="en-US" dirty="0" smtClean="0"/>
              <a:t>2145.6 </a:t>
            </a:r>
            <a:r>
              <a:rPr lang="en-US" dirty="0"/>
              <a:t>b</a:t>
            </a:r>
            <a:r>
              <a:rPr lang="en-US" dirty="0" smtClean="0"/>
              <a:t>illion </a:t>
            </a:r>
            <a:r>
              <a:rPr lang="en-US" dirty="0"/>
              <a:t>operations per second</a:t>
            </a:r>
          </a:p>
          <a:p>
            <a:pPr lvl="1"/>
            <a:r>
              <a:rPr lang="en-US" dirty="0" smtClean="0"/>
              <a:t>About 150 times faster than our top end CPU</a:t>
            </a:r>
            <a:endParaRPr lang="en-US" dirty="0"/>
          </a:p>
        </p:txBody>
      </p:sp>
      <p:pic>
        <p:nvPicPr>
          <p:cNvPr id="5122" name="Picture 2" descr="http://b-i.forbesimg.com/davealtavilla/files/2013/11/NVIDIA_Tesla_K40_GPU_Accelerator_Top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33152" y="1825625"/>
            <a:ext cx="505969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</a:t>
            </a:r>
            <a:r>
              <a:rPr lang="en-US" dirty="0" smtClean="0"/>
              <a:t>Solving </a:t>
            </a:r>
            <a:r>
              <a:rPr lang="en-US" dirty="0"/>
              <a:t>on </a:t>
            </a:r>
            <a:r>
              <a:rPr lang="en-US" dirty="0" smtClean="0"/>
              <a:t>the GPU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 on the GPU</a:t>
            </a:r>
          </a:p>
        </p:txBody>
      </p:sp>
      <p:sp>
        <p:nvSpPr>
          <p:cNvPr id="3" name="Shape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You have to think in matrix output</a:t>
            </a:r>
          </a:p>
          <a:p>
            <a:r>
              <a:rPr lang="en-US" dirty="0" smtClean="0"/>
              <a:t>Each thread has an ID</a:t>
            </a:r>
          </a:p>
          <a:p>
            <a:pPr lvl="1"/>
            <a:r>
              <a:rPr lang="en-US" dirty="0" smtClean="0"/>
              <a:t>(x, y, z) position in matrix</a:t>
            </a:r>
          </a:p>
          <a:p>
            <a:r>
              <a:rPr lang="en-US" dirty="0" smtClean="0"/>
              <a:t>Output based on this location ID</a:t>
            </a:r>
          </a:p>
          <a:p>
            <a:pPr lvl="1"/>
            <a:r>
              <a:rPr lang="en-US" dirty="0" smtClean="0"/>
              <a:t>Input can be shared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36010" y="2252871"/>
            <a:ext cx="5933821" cy="28183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Problem Solve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>
          <a:xfrm>
            <a:off x="838200" y="1457739"/>
            <a:ext cx="10515600" cy="4719224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Think in for loops first</a:t>
            </a:r>
          </a:p>
          <a:p>
            <a:pPr marL="914400" lvl="1" indent="-514350"/>
            <a:r>
              <a:rPr lang="en-US" dirty="0" smtClean="0"/>
              <a:t>Especially nested for loops – up to three levels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Think about your problem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Which parts can be </a:t>
            </a:r>
            <a:r>
              <a:rPr lang="en-US" dirty="0" err="1" smtClean="0"/>
              <a:t>parallelised</a:t>
            </a:r>
            <a:r>
              <a:rPr lang="en-US" dirty="0" smtClean="0"/>
              <a:t>?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Which parts are inherently sequential?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Look at for loops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Are there dependent values?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Are you working on large data sizes?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Think about how your data is worked on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Can you leave data on the GPU?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Can you stage the work and leave it on the GPU?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Do you need to reduce your result in some manner?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What happens at the sequential parts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Avoid memory copying as much as possible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Vector Addition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Hello World program of GPU programming</a:t>
            </a:r>
          </a:p>
          <a:p>
            <a:r>
              <a:rPr lang="en-GB" dirty="0" smtClean="0"/>
              <a:t>Add two </a:t>
            </a:r>
            <a:r>
              <a:rPr lang="en-GB" i="1" dirty="0" smtClean="0"/>
              <a:t>N</a:t>
            </a:r>
            <a:r>
              <a:rPr lang="en-GB" dirty="0" smtClean="0"/>
              <a:t>-dimensional vectors and store the result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/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en-GB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5" name="Content Placeholder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Breakdown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Graphics </a:t>
            </a:r>
            <a:r>
              <a:rPr lang="en-US" dirty="0"/>
              <a:t>Processing Unit</a:t>
            </a:r>
          </a:p>
          <a:p>
            <a:r>
              <a:rPr lang="en-US" dirty="0"/>
              <a:t>Problem Solving on the GPU</a:t>
            </a:r>
          </a:p>
          <a:p>
            <a:r>
              <a:rPr lang="en-US" dirty="0"/>
              <a:t>Programming the GPU</a:t>
            </a:r>
          </a:p>
          <a:p>
            <a:r>
              <a:rPr lang="en-US" dirty="0"/>
              <a:t>Some Frameworks</a:t>
            </a:r>
          </a:p>
          <a:p>
            <a:r>
              <a:rPr lang="en-US" dirty="0" smtClean="0"/>
              <a:t>Examples</a:t>
            </a:r>
          </a:p>
          <a:p>
            <a:r>
              <a:rPr lang="en-US" dirty="0" smtClean="0"/>
              <a:t>Summary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For Loop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vector&lt;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&gt; v;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vector&lt;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&gt; u;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vector&lt;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&gt; 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&lt; N; ++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t[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 = v[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 + u[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Simplest approach</a:t>
            </a:r>
          </a:p>
          <a:p>
            <a:r>
              <a:rPr lang="en-GB" dirty="0" smtClean="0"/>
              <a:t>How most programmers think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</a:t>
            </a:r>
            <a:r>
              <a:rPr lang="en-US" dirty="0"/>
              <a:t>For Loop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vector&lt;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&gt; v;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vector&lt;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&gt; u;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vector&lt;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&gt; 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parallel for 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num_threads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(M)</a:t>
            </a:r>
            <a:endParaRPr lang="en-GB" sz="1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&lt; N; ++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t[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 = v[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 + u[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Naïve parallelism</a:t>
            </a:r>
          </a:p>
          <a:p>
            <a:r>
              <a:rPr lang="en-GB" dirty="0" smtClean="0"/>
              <a:t>Simplest to achieve</a:t>
            </a:r>
          </a:p>
          <a:p>
            <a:r>
              <a:rPr lang="en-GB" dirty="0" smtClean="0"/>
              <a:t>Good for embarrassingly parallel problems</a:t>
            </a:r>
          </a:p>
          <a:p>
            <a:r>
              <a:rPr lang="en-GB" dirty="0" smtClean="0"/>
              <a:t>Each thread processes N/M data 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5401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For Operation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vecadd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vector&lt;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&amp;v, </a:t>
            </a:r>
            <a:r>
              <a:rPr lang="en-US" sz="1800" dirty="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vector&lt;</a:t>
            </a:r>
            <a:r>
              <a:rPr lang="en-US" sz="1800" dirty="0" err="1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&amp;u, vector&lt;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&amp;t)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t[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= v[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+ u[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// …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#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pragma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parallel for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num_threads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(M)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for 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&lt; N; ++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vecadd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v, u, t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For Operation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vecadd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(vector&lt;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&amp;v,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vector&lt;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&amp;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u, vector&lt;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&amp;t)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Hypothetical – </a:t>
            </a:r>
            <a:r>
              <a:rPr lang="en-US" sz="18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OpenMP</a:t>
            </a:r>
            <a:r>
              <a:rPr lang="en-US" sz="1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will allocate 64 threads max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omp_get_thread_num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t[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] = v[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] + u[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// …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pragma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parallel for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num_threads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(N)</a:t>
            </a:r>
            <a:endParaRPr lang="en-US" sz="1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for 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&lt; N; ++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vecadd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u, t</a:t>
            </a:r>
            <a:r>
              <a:rPr lang="en-US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51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Execution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__kernel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vecadd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__global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*v,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__global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*u,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__global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*t)</a:t>
            </a: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get_global_id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(0);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t[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 =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v[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 +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u[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idx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main()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// Set up of host and device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// Launch kernel</a:t>
            </a: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Have we Lost?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dirty="0" smtClean="0"/>
                  <a:t>As soon as we parallelised, we lost some capability</a:t>
                </a:r>
              </a:p>
              <a:p>
                <a:r>
                  <a:rPr lang="en-GB" dirty="0" smtClean="0"/>
                  <a:t>Consider a for loop which has a calculation as follows: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</m:sub>
                      </m:sSub>
                    </m:oMath>
                  </m:oMathPara>
                </a14:m>
                <a:endParaRPr lang="en-GB" dirty="0"/>
              </a:p>
              <a:p>
                <a:r>
                  <a:rPr lang="en-GB" dirty="0" smtClean="0"/>
                  <a:t>In a sequential for loop we know this can be calculated (bounds permitting)</a:t>
                </a:r>
              </a:p>
              <a:p>
                <a:r>
                  <a:rPr lang="en-GB" dirty="0" smtClean="0"/>
                  <a:t>In a parallel for, we don’t know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GB" dirty="0" smtClean="0"/>
                  <a:t> 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</m:oMath>
                </a14:m>
                <a:r>
                  <a:rPr lang="en-GB" dirty="0" smtClean="0"/>
                  <a:t> is valid when we execute</a:t>
                </a:r>
              </a:p>
              <a:p>
                <a:r>
                  <a:rPr lang="en-GB" dirty="0" smtClean="0"/>
                  <a:t>Each point must be calculated in isolation</a:t>
                </a:r>
                <a:endParaRPr lang="en-GB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79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/ Work Spaces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The key idea is to think of your work dimensions</a:t>
            </a:r>
          </a:p>
          <a:p>
            <a:r>
              <a:rPr lang="en-GB" dirty="0" smtClean="0"/>
              <a:t>Work space has two dimensions</a:t>
            </a:r>
          </a:p>
          <a:p>
            <a:pPr lvl="1"/>
            <a:r>
              <a:rPr lang="en-GB" dirty="0" smtClean="0"/>
              <a:t>Block dimensions – (x, y, z) dimension of work items</a:t>
            </a:r>
          </a:p>
          <a:p>
            <a:pPr lvl="1"/>
            <a:r>
              <a:rPr lang="en-GB" dirty="0" smtClean="0"/>
              <a:t>Grid dimensions – (x, y, z) dimension of blocks</a:t>
            </a:r>
          </a:p>
          <a:p>
            <a:r>
              <a:rPr lang="en-GB" dirty="0" smtClean="0"/>
              <a:t>Dimensions can be limited</a:t>
            </a:r>
          </a:p>
          <a:p>
            <a:pPr lvl="1"/>
            <a:r>
              <a:rPr lang="en-GB" dirty="0" smtClean="0"/>
              <a:t>e.g. CUDA supports a block size extent of (1024 x 1024 x 64)</a:t>
            </a:r>
          </a:p>
          <a:p>
            <a:r>
              <a:rPr lang="en-GB" dirty="0" smtClean="0"/>
              <a:t>Memory can be shared between global and block spaces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82898" y="2135756"/>
            <a:ext cx="4560203" cy="3731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Things to Consider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Streaming instructions limit the </a:t>
            </a:r>
            <a:r>
              <a:rPr lang="en-US" dirty="0" err="1" smtClean="0"/>
              <a:t>parallelisation</a:t>
            </a:r>
            <a:endParaRPr lang="en-US" dirty="0" smtClean="0"/>
          </a:p>
          <a:p>
            <a:pPr lvl="1"/>
            <a:r>
              <a:rPr lang="en-US" dirty="0" smtClean="0"/>
              <a:t>Branching instruction</a:t>
            </a:r>
          </a:p>
          <a:p>
            <a:pPr lvl="1"/>
            <a:r>
              <a:rPr lang="en-US" dirty="0" smtClean="0"/>
              <a:t>Cannot stream instruction(s) following a branch – depends on the branch taken</a:t>
            </a:r>
          </a:p>
          <a:p>
            <a:pPr lvl="1"/>
            <a:r>
              <a:rPr lang="en-US" dirty="0" smtClean="0"/>
              <a:t>Sequential computation will take place</a:t>
            </a:r>
          </a:p>
          <a:p>
            <a:pPr lvl="1"/>
            <a:r>
              <a:rPr lang="en-US" dirty="0" smtClean="0"/>
              <a:t>Avoid branching instructions</a:t>
            </a:r>
            <a:endParaRPr lang="en-US" dirty="0"/>
          </a:p>
          <a:p>
            <a:r>
              <a:rPr lang="en-US" dirty="0" smtClean="0"/>
              <a:t>Working with memory</a:t>
            </a:r>
          </a:p>
          <a:p>
            <a:pPr lvl="1"/>
            <a:r>
              <a:rPr lang="en-US" dirty="0" smtClean="0"/>
              <a:t>Memory bus speed to GPU is slow</a:t>
            </a:r>
          </a:p>
          <a:p>
            <a:pPr lvl="1"/>
            <a:r>
              <a:rPr lang="en-US" dirty="0" smtClean="0"/>
              <a:t>Copying data to and from GPU is your bottleneck</a:t>
            </a:r>
          </a:p>
          <a:p>
            <a:pPr lvl="1"/>
            <a:r>
              <a:rPr lang="en-US" dirty="0" smtClean="0"/>
              <a:t>Avoid memory copying as far as possible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the </a:t>
            </a:r>
            <a:r>
              <a:rPr lang="en-US" dirty="0" smtClean="0"/>
              <a:t>GPU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 </a:t>
            </a:r>
            <a:r>
              <a:rPr lang="en-US" dirty="0"/>
              <a:t>Structure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 GPU program follows a basic similar structure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olidFill>
                  <a:srgbClr val="00B050"/>
                </a:solidFill>
              </a:rPr>
              <a:t>[</a:t>
            </a:r>
            <a:r>
              <a:rPr lang="en-US" dirty="0" err="1" smtClean="0">
                <a:solidFill>
                  <a:srgbClr val="00B050"/>
                </a:solidFill>
              </a:rPr>
              <a:t>Initialise</a:t>
            </a:r>
            <a:r>
              <a:rPr lang="en-US" dirty="0" smtClean="0">
                <a:solidFill>
                  <a:srgbClr val="00B050"/>
                </a:solidFill>
              </a:rPr>
              <a:t>]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Create Host Memory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Allocate GPU Memory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Copy Memory from Host to Device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Run Kernel(s)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Copy Result Memory from Device to Host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olidFill>
                  <a:srgbClr val="00B050"/>
                </a:solidFill>
              </a:rPr>
              <a:t>[Reduce Results]</a:t>
            </a:r>
            <a:endParaRPr lang="en-US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Parallel Problem Types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Task Parallelism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Flow of data through processing nodes</a:t>
            </a:r>
          </a:p>
          <a:p>
            <a:r>
              <a:rPr lang="en-GB" dirty="0" smtClean="0"/>
              <a:t>Parallelise stages to increase performance</a:t>
            </a:r>
          </a:p>
          <a:p>
            <a:r>
              <a:rPr lang="en-GB" dirty="0" smtClean="0"/>
              <a:t>Coordination the problem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Data Parallelism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Matrix of data to be processed</a:t>
            </a:r>
          </a:p>
          <a:p>
            <a:r>
              <a:rPr lang="en-GB" dirty="0" smtClean="0"/>
              <a:t>“Embarrassingly” parallel</a:t>
            </a:r>
          </a:p>
          <a:p>
            <a:r>
              <a:rPr lang="en-GB" dirty="0" smtClean="0"/>
              <a:t>Structuring data the problem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4673600"/>
            <a:ext cx="4381500" cy="20193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025" y="4536641"/>
            <a:ext cx="4496507" cy="231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4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Initialisation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Obviously platform dependent</a:t>
            </a:r>
            <a:endParaRPr lang="en-US" dirty="0"/>
          </a:p>
          <a:p>
            <a:pPr lvl="1"/>
            <a:r>
              <a:rPr lang="en-US" dirty="0" err="1" smtClean="0"/>
              <a:t>OpenCL</a:t>
            </a:r>
            <a:endParaRPr lang="en-US" dirty="0" smtClean="0"/>
          </a:p>
          <a:p>
            <a:pPr lvl="2"/>
            <a:r>
              <a:rPr lang="en-US" dirty="0" smtClean="0"/>
              <a:t>Quite a bit of code</a:t>
            </a:r>
          </a:p>
          <a:p>
            <a:pPr lvl="1"/>
            <a:r>
              <a:rPr lang="en-US" dirty="0" smtClean="0"/>
              <a:t>CUDA</a:t>
            </a:r>
          </a:p>
          <a:p>
            <a:pPr lvl="2"/>
            <a:r>
              <a:rPr lang="en-US" dirty="0" smtClean="0"/>
              <a:t>Minimal code</a:t>
            </a:r>
          </a:p>
          <a:p>
            <a:r>
              <a:rPr lang="en-US" dirty="0" smtClean="0"/>
              <a:t>Interrogate for devices</a:t>
            </a:r>
          </a:p>
          <a:p>
            <a:r>
              <a:rPr lang="en-US" dirty="0" smtClean="0"/>
              <a:t>Select a relevant device</a:t>
            </a:r>
          </a:p>
          <a:p>
            <a:r>
              <a:rPr lang="en-US" dirty="0" smtClean="0"/>
              <a:t>Set up any other requirements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Memory is the sticking point when working with the GPU</a:t>
            </a:r>
          </a:p>
          <a:p>
            <a:pPr lvl="1"/>
            <a:r>
              <a:rPr lang="en-US" dirty="0" smtClean="0"/>
              <a:t>Allocate host (CPU main) memory and initialize</a:t>
            </a:r>
          </a:p>
          <a:p>
            <a:pPr lvl="1"/>
            <a:r>
              <a:rPr lang="en-US" dirty="0" smtClean="0"/>
              <a:t>Allocate device (GPU main) memory</a:t>
            </a:r>
          </a:p>
          <a:p>
            <a:pPr lvl="1"/>
            <a:r>
              <a:rPr lang="en-US" dirty="0" smtClean="0"/>
              <a:t>Copy host memory to device memory</a:t>
            </a:r>
          </a:p>
          <a:p>
            <a:pPr lvl="1"/>
            <a:r>
              <a:rPr lang="en-US" dirty="0" smtClean="0"/>
              <a:t>Execute kernel(s)</a:t>
            </a:r>
          </a:p>
          <a:p>
            <a:pPr lvl="1"/>
            <a:r>
              <a:rPr lang="en-US" dirty="0" smtClean="0"/>
              <a:t>Copy result memory from device to host</a:t>
            </a:r>
          </a:p>
          <a:p>
            <a:r>
              <a:rPr lang="en-US" dirty="0" smtClean="0"/>
              <a:t>When allocating remember you need somewhere to store your results</a:t>
            </a:r>
          </a:p>
          <a:p>
            <a:pPr lvl="1"/>
            <a:r>
              <a:rPr lang="en-US" dirty="0" smtClean="0"/>
              <a:t>Both on the device and host</a:t>
            </a:r>
          </a:p>
          <a:p>
            <a:r>
              <a:rPr lang="en-US" dirty="0" smtClean="0"/>
              <a:t>Can treat memory as textures</a:t>
            </a:r>
          </a:p>
          <a:p>
            <a:pPr lvl="1"/>
            <a:r>
              <a:rPr lang="en-US" dirty="0" smtClean="0"/>
              <a:t>GPU has fast texture fetch and write operations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Execute your Kernel(s)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Basically tell the GPU to execute a program</a:t>
            </a:r>
          </a:p>
          <a:p>
            <a:r>
              <a:rPr lang="en-GB" dirty="0" smtClean="0"/>
              <a:t>For </a:t>
            </a:r>
            <a:r>
              <a:rPr lang="en-GB" i="1" dirty="0" smtClean="0"/>
              <a:t>N</a:t>
            </a:r>
            <a:r>
              <a:rPr lang="en-GB" dirty="0" smtClean="0"/>
              <a:t> kernels</a:t>
            </a:r>
          </a:p>
          <a:p>
            <a:pPr lvl="1"/>
            <a:r>
              <a:rPr lang="en-GB" dirty="0" smtClean="0"/>
              <a:t>Memory?</a:t>
            </a:r>
          </a:p>
          <a:p>
            <a:pPr lvl="1"/>
            <a:r>
              <a:rPr lang="en-GB" dirty="0" smtClean="0"/>
              <a:t>Set the parameters</a:t>
            </a:r>
          </a:p>
          <a:p>
            <a:pPr lvl="1"/>
            <a:r>
              <a:rPr lang="en-GB" dirty="0" smtClean="0"/>
              <a:t>Run the kernel</a:t>
            </a:r>
          </a:p>
          <a:p>
            <a:pPr lvl="1"/>
            <a:r>
              <a:rPr lang="en-GB" dirty="0" smtClean="0"/>
              <a:t>Synchronise?</a:t>
            </a:r>
          </a:p>
          <a:p>
            <a:pPr lvl="1"/>
            <a:r>
              <a:rPr lang="en-GB" dirty="0" smtClean="0"/>
              <a:t>Copy results?</a:t>
            </a:r>
          </a:p>
          <a:p>
            <a:pPr lvl="1"/>
            <a:r>
              <a:rPr lang="en-GB" dirty="0" smtClean="0"/>
              <a:t>Reduce?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smtClean="0"/>
              <a:t>GPU is not great for map-reduce tasks</a:t>
            </a:r>
          </a:p>
          <a:p>
            <a:pPr lvl="1"/>
            <a:r>
              <a:rPr lang="en-GB" dirty="0" smtClean="0"/>
              <a:t>Typical big data approach</a:t>
            </a:r>
          </a:p>
          <a:p>
            <a:r>
              <a:rPr lang="en-GB" dirty="0" smtClean="0"/>
              <a:t>Can build a reduce mechanism</a:t>
            </a:r>
          </a:p>
          <a:p>
            <a:pPr lvl="1"/>
            <a:r>
              <a:rPr lang="en-GB" dirty="0" smtClean="0"/>
              <a:t>Expensive</a:t>
            </a:r>
          </a:p>
          <a:p>
            <a:r>
              <a:rPr lang="en-GB" dirty="0" smtClean="0"/>
              <a:t>Easier to work on the CPU</a:t>
            </a:r>
            <a:endParaRPr lang="en-GB" dirty="0"/>
          </a:p>
        </p:txBody>
      </p:sp>
      <p:pic>
        <p:nvPicPr>
          <p:cNvPr id="9218" name="Picture 2" descr="http://4.bp.blogspot.com/-79hmlXlQjrY/T5sBn-AqKZI/AAAAAAAAAOI/47aMsavcHWE/s400/MP5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53411" y="1563757"/>
            <a:ext cx="5543115" cy="3713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</a:t>
            </a:r>
            <a:r>
              <a:rPr lang="en-US" dirty="0" smtClean="0"/>
              <a:t>Frameworks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OpenCL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Open standard supported by </a:t>
            </a:r>
            <a:r>
              <a:rPr lang="en-GB" dirty="0" err="1" smtClean="0"/>
              <a:t>Khronos</a:t>
            </a:r>
            <a:r>
              <a:rPr lang="en-GB" dirty="0" smtClean="0"/>
              <a:t> group</a:t>
            </a:r>
          </a:p>
          <a:p>
            <a:pPr lvl="1"/>
            <a:r>
              <a:rPr lang="en-GB" dirty="0" smtClean="0"/>
              <a:t>OpenGL</a:t>
            </a:r>
          </a:p>
          <a:p>
            <a:r>
              <a:rPr lang="en-GB" dirty="0" smtClean="0"/>
              <a:t>Cross platform</a:t>
            </a:r>
          </a:p>
          <a:p>
            <a:pPr lvl="1"/>
            <a:r>
              <a:rPr lang="en-GB" dirty="0" err="1" smtClean="0"/>
              <a:t>Nvidia</a:t>
            </a:r>
            <a:r>
              <a:rPr lang="en-GB" dirty="0" smtClean="0"/>
              <a:t>, AMD, Intel, Qualcomm</a:t>
            </a:r>
          </a:p>
          <a:p>
            <a:r>
              <a:rPr lang="en-GB" dirty="0" smtClean="0"/>
              <a:t>More than GPU</a:t>
            </a:r>
          </a:p>
          <a:p>
            <a:pPr lvl="1"/>
            <a:r>
              <a:rPr lang="en-GB" dirty="0" smtClean="0"/>
              <a:t>CPU treated as an </a:t>
            </a:r>
            <a:r>
              <a:rPr lang="en-GB" dirty="0" err="1" smtClean="0"/>
              <a:t>OpenCL</a:t>
            </a:r>
            <a:r>
              <a:rPr lang="en-GB" dirty="0" smtClean="0"/>
              <a:t> device</a:t>
            </a:r>
          </a:p>
          <a:p>
            <a:r>
              <a:rPr lang="en-GB" dirty="0" smtClean="0"/>
              <a:t>Vector addition example – 40-50 LOC plus kernel</a:t>
            </a:r>
            <a:endParaRPr lang="en-GB" dirty="0"/>
          </a:p>
        </p:txBody>
      </p:sp>
      <p:pic>
        <p:nvPicPr>
          <p:cNvPr id="10242" name="Picture 2" descr="http://static.feber.se/article_images/31/80/56/318056_1280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87791" y="1825625"/>
            <a:ext cx="455041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Nvidia</a:t>
            </a:r>
            <a:r>
              <a:rPr lang="en-GB" dirty="0" smtClean="0"/>
              <a:t> proprietary technology</a:t>
            </a:r>
          </a:p>
          <a:p>
            <a:pPr lvl="1"/>
            <a:r>
              <a:rPr lang="en-GB" dirty="0" smtClean="0"/>
              <a:t>~20% faster than </a:t>
            </a:r>
            <a:r>
              <a:rPr lang="en-GB" dirty="0" err="1" smtClean="0"/>
              <a:t>OpenCL</a:t>
            </a:r>
            <a:r>
              <a:rPr lang="en-GB" dirty="0" smtClean="0"/>
              <a:t> on </a:t>
            </a:r>
            <a:r>
              <a:rPr lang="en-GB" dirty="0" err="1" smtClean="0"/>
              <a:t>Nvidia</a:t>
            </a:r>
            <a:r>
              <a:rPr lang="en-GB" dirty="0" smtClean="0"/>
              <a:t> hardware</a:t>
            </a:r>
          </a:p>
          <a:p>
            <a:r>
              <a:rPr lang="en-GB" dirty="0" smtClean="0"/>
              <a:t>Good tool support</a:t>
            </a:r>
          </a:p>
          <a:p>
            <a:r>
              <a:rPr lang="en-GB" dirty="0" smtClean="0"/>
              <a:t>Single file solution</a:t>
            </a:r>
          </a:p>
          <a:p>
            <a:pPr lvl="1"/>
            <a:r>
              <a:rPr lang="en-GB" dirty="0" smtClean="0"/>
              <a:t>C++ compiler </a:t>
            </a:r>
            <a:r>
              <a:rPr lang="en-GB" dirty="0" smtClean="0">
                <a:sym typeface="Wingdings" panose="05000000000000000000" pitchFamily="2" charset="2"/>
              </a:rPr>
              <a:t> CUDA compiler</a:t>
            </a:r>
          </a:p>
          <a:p>
            <a:pPr lvl="1"/>
            <a:r>
              <a:rPr lang="en-GB" dirty="0" smtClean="0">
                <a:sym typeface="Wingdings" panose="05000000000000000000" pitchFamily="2" charset="2"/>
              </a:rPr>
              <a:t>Simpler to understand?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Vector addition example – 20 LOC plus kernel</a:t>
            </a:r>
            <a:endParaRPr lang="en-GB" dirty="0" smtClean="0"/>
          </a:p>
          <a:p>
            <a:endParaRPr lang="en-GB" dirty="0"/>
          </a:p>
        </p:txBody>
      </p:sp>
      <p:pic>
        <p:nvPicPr>
          <p:cNvPr id="11266" name="Picture 2" descr="http://www.csee.umbc.edu/wp-content/uploads/2011/09/NV_CUDA_Teaching_Center_3D1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42607" y="1825625"/>
            <a:ext cx="404078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AMP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Microsoft developed open standard</a:t>
            </a:r>
          </a:p>
          <a:p>
            <a:pPr lvl="1"/>
            <a:r>
              <a:rPr lang="en-GB" dirty="0" smtClean="0"/>
              <a:t>Currently only supported by MS C++ compiler</a:t>
            </a:r>
          </a:p>
          <a:p>
            <a:r>
              <a:rPr lang="en-GB" dirty="0" smtClean="0"/>
              <a:t>Cross platform</a:t>
            </a:r>
          </a:p>
          <a:p>
            <a:pPr lvl="1"/>
            <a:r>
              <a:rPr lang="en-GB" dirty="0" err="1" smtClean="0"/>
              <a:t>Nvidia</a:t>
            </a:r>
            <a:r>
              <a:rPr lang="en-GB" dirty="0" smtClean="0"/>
              <a:t>, AMD, Intel</a:t>
            </a:r>
          </a:p>
          <a:p>
            <a:pPr lvl="1"/>
            <a:r>
              <a:rPr lang="en-GB" dirty="0" smtClean="0"/>
              <a:t>Runs on DirectX 11 at present</a:t>
            </a:r>
          </a:p>
          <a:p>
            <a:pPr lvl="1"/>
            <a:r>
              <a:rPr lang="en-GB" dirty="0" err="1" smtClean="0"/>
              <a:t>OpenCL</a:t>
            </a:r>
            <a:r>
              <a:rPr lang="en-GB" dirty="0" smtClean="0"/>
              <a:t> backend prototype available</a:t>
            </a:r>
          </a:p>
          <a:p>
            <a:r>
              <a:rPr lang="en-GB" dirty="0" smtClean="0"/>
              <a:t>Single file solution</a:t>
            </a:r>
          </a:p>
          <a:p>
            <a:pPr lvl="1"/>
            <a:r>
              <a:rPr lang="en-GB" dirty="0" smtClean="0"/>
              <a:t>Pure C++</a:t>
            </a:r>
          </a:p>
          <a:p>
            <a:pPr lvl="1"/>
            <a:r>
              <a:rPr lang="en-GB" dirty="0" smtClean="0"/>
              <a:t>No need to worry about device setup</a:t>
            </a:r>
          </a:p>
          <a:p>
            <a:r>
              <a:rPr lang="en-GB" dirty="0" smtClean="0"/>
              <a:t>Vector addition example – 10 LOC including function</a:t>
            </a:r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ln>
            <a:solidFill>
              <a:schemeClr val="tx1"/>
            </a:solidFill>
          </a:ln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1800" dirty="0"/>
              <a:t>// Function </a:t>
            </a:r>
            <a:r>
              <a:rPr lang="en-GB" sz="1800" dirty="0"/>
              <a:t>to </a:t>
            </a:r>
            <a:r>
              <a:rPr lang="en-GB" sz="1800" dirty="0"/>
              <a:t>run on the GPU</a:t>
            </a:r>
          </a:p>
          <a:p>
            <a:pPr marL="0" indent="0">
              <a:buNone/>
            </a:pPr>
            <a:r>
              <a:rPr lang="en-GB" sz="1800" dirty="0"/>
              <a:t>auto </a:t>
            </a:r>
            <a:r>
              <a:rPr lang="en-GB" sz="1800" dirty="0" err="1"/>
              <a:t>vecadd</a:t>
            </a:r>
            <a:r>
              <a:rPr lang="en-GB" sz="1800" dirty="0"/>
              <a:t> = [=](index&lt;1&gt; </a:t>
            </a:r>
            <a:r>
              <a:rPr lang="en-GB" sz="1800" dirty="0" err="1"/>
              <a:t>idx</a:t>
            </a:r>
            <a:r>
              <a:rPr lang="en-GB" sz="1800" dirty="0"/>
              <a:t>) restrict(amp)</a:t>
            </a:r>
          </a:p>
          <a:p>
            <a:pPr marL="0" indent="0">
              <a:buNone/>
            </a:pPr>
            <a:r>
              <a:rPr lang="en-GB" sz="1800" dirty="0"/>
              <a:t>{</a:t>
            </a:r>
            <a:endParaRPr lang="en-GB" sz="1800" dirty="0"/>
          </a:p>
          <a:p>
            <a:pPr marL="0" indent="0">
              <a:buNone/>
            </a:pPr>
            <a:r>
              <a:rPr lang="en-GB" sz="1800" dirty="0"/>
              <a:t>    // </a:t>
            </a:r>
            <a:r>
              <a:rPr lang="en-GB" sz="1800" dirty="0"/>
              <a:t>Get our index</a:t>
            </a:r>
          </a:p>
          <a:p>
            <a:pPr marL="0" indent="0">
              <a:buNone/>
            </a:pPr>
            <a:r>
              <a:rPr lang="en-GB" sz="1800" dirty="0"/>
              <a:t>    unsigned </a:t>
            </a:r>
            <a:r>
              <a:rPr lang="en-GB" sz="1800" dirty="0" err="1"/>
              <a:t>int</a:t>
            </a:r>
            <a:r>
              <a:rPr lang="en-GB" sz="1800" dirty="0"/>
              <a:t> </a:t>
            </a:r>
            <a:r>
              <a:rPr lang="en-GB" sz="1800" dirty="0" err="1"/>
              <a:t>i</a:t>
            </a:r>
            <a:r>
              <a:rPr lang="en-GB" sz="1800" dirty="0"/>
              <a:t> = </a:t>
            </a:r>
            <a:r>
              <a:rPr lang="en-GB" sz="1800" dirty="0" err="1"/>
              <a:t>idx</a:t>
            </a:r>
            <a:r>
              <a:rPr lang="en-GB" sz="1800" dirty="0"/>
              <a:t>[0];</a:t>
            </a:r>
          </a:p>
          <a:p>
            <a:pPr marL="0" indent="0">
              <a:buNone/>
            </a:pPr>
            <a:r>
              <a:rPr lang="en-GB" sz="1800" dirty="0"/>
              <a:t>    // </a:t>
            </a:r>
            <a:r>
              <a:rPr lang="en-GB" sz="1800" dirty="0"/>
              <a:t>Add the two vectors together</a:t>
            </a:r>
          </a:p>
          <a:p>
            <a:pPr marL="0" indent="0">
              <a:buNone/>
            </a:pPr>
            <a:r>
              <a:rPr lang="en-GB" sz="1800" dirty="0"/>
              <a:t>    </a:t>
            </a:r>
            <a:r>
              <a:rPr lang="en-GB" sz="1800" dirty="0" err="1"/>
              <a:t>buffer_C</a:t>
            </a:r>
            <a:r>
              <a:rPr lang="en-GB" sz="1800" dirty="0"/>
              <a:t>[</a:t>
            </a:r>
            <a:r>
              <a:rPr lang="en-GB" sz="1800" dirty="0" err="1"/>
              <a:t>i</a:t>
            </a:r>
            <a:r>
              <a:rPr lang="en-GB" sz="1800" dirty="0"/>
              <a:t>] = </a:t>
            </a:r>
            <a:r>
              <a:rPr lang="en-GB" sz="1800" dirty="0" err="1"/>
              <a:t>buffer_A</a:t>
            </a:r>
            <a:r>
              <a:rPr lang="en-GB" sz="1800" dirty="0"/>
              <a:t>[</a:t>
            </a:r>
            <a:r>
              <a:rPr lang="en-GB" sz="1800" dirty="0" err="1"/>
              <a:t>i</a:t>
            </a:r>
            <a:r>
              <a:rPr lang="en-GB" sz="1800" dirty="0"/>
              <a:t>] + </a:t>
            </a:r>
            <a:r>
              <a:rPr lang="en-GB" sz="1800" dirty="0" err="1"/>
              <a:t>buffer_B</a:t>
            </a:r>
            <a:r>
              <a:rPr lang="en-GB" sz="1800" dirty="0"/>
              <a:t>[</a:t>
            </a:r>
            <a:r>
              <a:rPr lang="en-GB" sz="1800" dirty="0" err="1"/>
              <a:t>i</a:t>
            </a:r>
            <a:r>
              <a:rPr lang="en-GB" sz="1800" dirty="0"/>
              <a:t>];</a:t>
            </a:r>
          </a:p>
          <a:p>
            <a:pPr marL="0" indent="0">
              <a:buNone/>
            </a:pPr>
            <a:r>
              <a:rPr lang="en-GB" sz="1800" dirty="0"/>
              <a:t>};</a:t>
            </a:r>
            <a:endParaRPr lang="en-GB" sz="1800" dirty="0"/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// </a:t>
            </a:r>
            <a:r>
              <a:rPr lang="en-GB" sz="1800" dirty="0"/>
              <a:t>Execute the function</a:t>
            </a:r>
          </a:p>
          <a:p>
            <a:pPr marL="0" indent="0">
              <a:buNone/>
            </a:pPr>
            <a:r>
              <a:rPr lang="en-GB" sz="1800" dirty="0" err="1"/>
              <a:t>parallel_for_each</a:t>
            </a:r>
            <a:r>
              <a:rPr lang="en-GB" sz="1800" dirty="0"/>
              <a:t>(</a:t>
            </a:r>
            <a:r>
              <a:rPr lang="en-GB" sz="1800" dirty="0" err="1"/>
              <a:t>buffer_C.extent</a:t>
            </a:r>
            <a:r>
              <a:rPr lang="en-GB" sz="1800" dirty="0"/>
              <a:t>, </a:t>
            </a:r>
            <a:r>
              <a:rPr lang="en-GB" sz="1800" dirty="0" err="1"/>
              <a:t>vecadd</a:t>
            </a:r>
            <a:r>
              <a:rPr lang="en-GB" sz="1800" dirty="0"/>
              <a:t>);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Shaders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Added to the graphics standards in recent APIs</a:t>
            </a:r>
          </a:p>
          <a:p>
            <a:r>
              <a:rPr lang="en-GB" dirty="0" smtClean="0"/>
              <a:t>Allow graphics programmers to exploit the GPU under the same model they are used to</a:t>
            </a:r>
          </a:p>
          <a:p>
            <a:pPr lvl="1"/>
            <a:r>
              <a:rPr lang="en-GB" dirty="0" err="1" smtClean="0"/>
              <a:t>Shader</a:t>
            </a:r>
            <a:r>
              <a:rPr lang="en-GB" dirty="0" smtClean="0"/>
              <a:t> writing</a:t>
            </a:r>
          </a:p>
          <a:p>
            <a:r>
              <a:rPr lang="en-GB" dirty="0" smtClean="0"/>
              <a:t>Not recommended if you just want GPU power</a:t>
            </a:r>
            <a:endParaRPr lang="en-GB" dirty="0"/>
          </a:p>
        </p:txBody>
      </p:sp>
      <p:pic>
        <p:nvPicPr>
          <p:cNvPr id="12290" name="Picture 2" descr="http://www.theinquirer.net/IMG/397/285397/opengl-logo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2200" y="1205500"/>
            <a:ext cx="51816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http://upload.wikimedia.org/wikipedia/commons/thumb/7/7f/Microsoft-DirectX-Logo-wordmark.svg/850px-Microsoft-DirectX-Logo-wordmark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549" y="4016597"/>
            <a:ext cx="4856865" cy="1999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SyCL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 new C++ standard for </a:t>
            </a:r>
            <a:r>
              <a:rPr lang="en-GB" dirty="0" err="1" smtClean="0"/>
              <a:t>OpenCL</a:t>
            </a:r>
            <a:endParaRPr lang="en-GB" dirty="0" smtClean="0"/>
          </a:p>
          <a:p>
            <a:pPr lvl="1"/>
            <a:r>
              <a:rPr lang="en-GB" dirty="0" smtClean="0"/>
              <a:t>Supported by </a:t>
            </a:r>
            <a:r>
              <a:rPr lang="en-GB" dirty="0" err="1" smtClean="0"/>
              <a:t>Khronos</a:t>
            </a:r>
            <a:r>
              <a:rPr lang="en-GB" dirty="0" smtClean="0"/>
              <a:t> group</a:t>
            </a:r>
          </a:p>
          <a:p>
            <a:r>
              <a:rPr lang="en-GB" dirty="0" smtClean="0"/>
              <a:t>One of the main developers are </a:t>
            </a:r>
            <a:r>
              <a:rPr lang="en-GB" dirty="0" err="1" smtClean="0"/>
              <a:t>Codeplay</a:t>
            </a:r>
            <a:endParaRPr lang="en-GB" dirty="0" smtClean="0"/>
          </a:p>
          <a:p>
            <a:pPr lvl="1"/>
            <a:r>
              <a:rPr lang="en-GB" dirty="0" smtClean="0"/>
              <a:t>Edinburgh based company</a:t>
            </a:r>
          </a:p>
          <a:p>
            <a:pPr lvl="1"/>
            <a:r>
              <a:rPr lang="en-GB" dirty="0" smtClean="0"/>
              <a:t>We have 3 students / graduates working with them</a:t>
            </a:r>
            <a:endParaRPr lang="en-GB" dirty="0"/>
          </a:p>
        </p:txBody>
      </p:sp>
      <p:pic>
        <p:nvPicPr>
          <p:cNvPr id="13314" name="Picture 2" descr="http://www.codeplay.com/public/uploaded/filehost/33d9e1_e784b7_SYCL_Color_Mar14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62743" y="1300148"/>
            <a:ext cx="5089569" cy="2485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http://scottishgames.files.wordpress.com/2012/02/codeplayblack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0150" y="4720775"/>
            <a:ext cx="4790134" cy="905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</a:t>
            </a:r>
            <a:r>
              <a:rPr lang="en-US" dirty="0" smtClean="0"/>
              <a:t>Processing </a:t>
            </a:r>
            <a:r>
              <a:rPr lang="en-US" dirty="0"/>
              <a:t>U</a:t>
            </a:r>
            <a:r>
              <a:rPr lang="en-US" dirty="0" smtClean="0"/>
              <a:t>nit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aCPrXYOiRE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39619" y="1259786"/>
            <a:ext cx="7712765" cy="43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7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t-jQZtXyno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87474" y="1286703"/>
            <a:ext cx="7617055" cy="428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50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QqnwxaPAPAs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16426" y="1246740"/>
            <a:ext cx="7759148" cy="43645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5uqoB13UBM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52870" y="1267239"/>
            <a:ext cx="7686260" cy="432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830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GPU can give you 200 times performance boost in theory…</a:t>
            </a:r>
          </a:p>
          <a:p>
            <a:r>
              <a:rPr lang="en-US" dirty="0" smtClean="0"/>
              <a:t>…but you need to think of your problem – does it </a:t>
            </a:r>
            <a:r>
              <a:rPr lang="en-US" dirty="0" err="1" smtClean="0"/>
              <a:t>parallelise</a:t>
            </a:r>
            <a:r>
              <a:rPr lang="en-US" dirty="0" smtClean="0"/>
              <a:t>?</a:t>
            </a:r>
          </a:p>
          <a:p>
            <a:r>
              <a:rPr lang="en-US" dirty="0" smtClean="0"/>
              <a:t>You need to think in matrices of data</a:t>
            </a:r>
          </a:p>
          <a:p>
            <a:r>
              <a:rPr lang="en-US" dirty="0" smtClean="0"/>
              <a:t>You need to think in (nested) for </a:t>
            </a:r>
            <a:r>
              <a:rPr lang="en-US" dirty="0" smtClean="0"/>
              <a:t>loops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Further Resources</a:t>
            </a:r>
          </a:p>
        </p:txBody>
      </p:sp>
      <p:sp>
        <p:nvSpPr>
          <p:cNvPr id="3" name="Shape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Both </a:t>
            </a:r>
            <a:r>
              <a:rPr lang="en-US" dirty="0" err="1" smtClean="0"/>
              <a:t>Nvidia</a:t>
            </a:r>
            <a:r>
              <a:rPr lang="en-US" dirty="0" smtClean="0"/>
              <a:t> (CUDA) and AMD (</a:t>
            </a:r>
            <a:r>
              <a:rPr lang="en-US" dirty="0" err="1" smtClean="0"/>
              <a:t>OpenCL</a:t>
            </a:r>
            <a:r>
              <a:rPr lang="en-US" dirty="0" smtClean="0"/>
              <a:t>) provide good material</a:t>
            </a:r>
          </a:p>
          <a:p>
            <a:r>
              <a:rPr lang="en-US" dirty="0" smtClean="0"/>
              <a:t>Microsoft provide C++ AMP material</a:t>
            </a:r>
          </a:p>
          <a:p>
            <a:r>
              <a:rPr lang="en-US" dirty="0" smtClean="0"/>
              <a:t>We are now a </a:t>
            </a:r>
            <a:r>
              <a:rPr lang="en-US" dirty="0" err="1" smtClean="0"/>
              <a:t>Nvidia</a:t>
            </a:r>
            <a:r>
              <a:rPr lang="en-US" dirty="0" smtClean="0"/>
              <a:t> CUDA Teaching Center</a:t>
            </a:r>
          </a:p>
          <a:p>
            <a:pPr lvl="1"/>
            <a:r>
              <a:rPr lang="en-US" dirty="0" smtClean="0"/>
              <a:t>Only us and Edinburgh are in </a:t>
            </a:r>
            <a:r>
              <a:rPr lang="en-US" dirty="0" smtClean="0"/>
              <a:t>Scotland</a:t>
            </a:r>
            <a:endParaRPr lang="en-US" dirty="0" smtClean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46138" y="1317285"/>
            <a:ext cx="4504957" cy="48596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Some Further Resources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IIDI Cluster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2 x quad core machines</a:t>
            </a:r>
          </a:p>
          <a:p>
            <a:pPr lvl="1"/>
            <a:r>
              <a:rPr lang="en-GB" dirty="0" smtClean="0"/>
              <a:t>8 cores per machine</a:t>
            </a:r>
          </a:p>
          <a:p>
            <a:r>
              <a:rPr lang="en-GB" dirty="0" smtClean="0"/>
              <a:t>18 machines total</a:t>
            </a:r>
          </a:p>
          <a:p>
            <a:r>
              <a:rPr lang="en-GB" dirty="0" smtClean="0"/>
              <a:t>144 cores total</a:t>
            </a:r>
          </a:p>
          <a:p>
            <a:r>
              <a:rPr lang="en-GB" dirty="0" smtClean="0"/>
              <a:t>Possible performance</a:t>
            </a:r>
          </a:p>
          <a:p>
            <a:pPr lvl="1"/>
            <a:r>
              <a:rPr lang="en-GB" dirty="0" smtClean="0"/>
              <a:t>2 GHz clock</a:t>
            </a:r>
          </a:p>
          <a:p>
            <a:pPr lvl="2"/>
            <a:r>
              <a:rPr lang="en-GB" dirty="0" smtClean="0"/>
              <a:t>288 GHz total</a:t>
            </a:r>
          </a:p>
          <a:p>
            <a:pPr lvl="1"/>
            <a:r>
              <a:rPr lang="en-GB" dirty="0" smtClean="0"/>
              <a:t>2.5 GHz clock</a:t>
            </a:r>
          </a:p>
          <a:p>
            <a:pPr lvl="2"/>
            <a:r>
              <a:rPr lang="en-GB" dirty="0" smtClean="0"/>
              <a:t>360 GHz total</a:t>
            </a:r>
          </a:p>
          <a:p>
            <a:pPr lvl="1"/>
            <a:r>
              <a:rPr lang="en-GB" dirty="0" smtClean="0"/>
              <a:t>3 GHz clock</a:t>
            </a:r>
          </a:p>
          <a:p>
            <a:pPr lvl="2"/>
            <a:r>
              <a:rPr lang="en-GB" dirty="0" smtClean="0"/>
              <a:t>432 GHz total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Custom Built PC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en-GB" sz="2000" dirty="0"/>
              <a:t>Quad core 3.5 GHz processor</a:t>
            </a:r>
          </a:p>
          <a:p>
            <a:pPr lvl="1"/>
            <a:r>
              <a:rPr lang="en-GB" sz="1800" dirty="0"/>
              <a:t>14 GHz total</a:t>
            </a:r>
          </a:p>
          <a:p>
            <a:r>
              <a:rPr lang="en-GB" sz="2000" dirty="0" err="1"/>
              <a:t>Nvidia</a:t>
            </a:r>
            <a:r>
              <a:rPr lang="en-GB" sz="2000" dirty="0"/>
              <a:t> 780 GTX</a:t>
            </a:r>
          </a:p>
          <a:p>
            <a:pPr lvl="1"/>
            <a:r>
              <a:rPr lang="en-GB" sz="1800" dirty="0"/>
              <a:t>2304 cores</a:t>
            </a:r>
          </a:p>
          <a:p>
            <a:pPr lvl="1"/>
            <a:r>
              <a:rPr lang="en-GB" sz="1800" dirty="0"/>
              <a:t>862 MHz clock</a:t>
            </a:r>
          </a:p>
          <a:p>
            <a:pPr lvl="1"/>
            <a:r>
              <a:rPr lang="en-GB" sz="1800" dirty="0"/>
              <a:t>1986 GHz total</a:t>
            </a:r>
          </a:p>
          <a:p>
            <a:r>
              <a:rPr lang="en-GB" sz="2000" dirty="0" err="1"/>
              <a:t>Nvidia</a:t>
            </a:r>
            <a:r>
              <a:rPr lang="en-GB" sz="2000" dirty="0"/>
              <a:t> K40 Compute</a:t>
            </a:r>
          </a:p>
          <a:p>
            <a:pPr lvl="1"/>
            <a:r>
              <a:rPr lang="en-GB" sz="1800" dirty="0"/>
              <a:t>2880 cores</a:t>
            </a:r>
          </a:p>
          <a:p>
            <a:pPr lvl="1"/>
            <a:r>
              <a:rPr lang="en-GB" sz="1800" dirty="0"/>
              <a:t>745 MHz clock</a:t>
            </a:r>
          </a:p>
          <a:p>
            <a:pPr lvl="1"/>
            <a:r>
              <a:rPr lang="en-GB" sz="1800" dirty="0"/>
              <a:t>2146 GHz total</a:t>
            </a:r>
          </a:p>
          <a:p>
            <a:r>
              <a:rPr lang="en-GB" sz="2000" dirty="0"/>
              <a:t>Total 4146 GHz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4056989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972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Shape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1995 Toy Story</a:t>
            </a:r>
          </a:p>
          <a:p>
            <a:pPr lvl="1"/>
            <a:r>
              <a:rPr lang="en-US" dirty="0" smtClean="0"/>
              <a:t>Pixar </a:t>
            </a:r>
            <a:r>
              <a:rPr lang="en-US" dirty="0"/>
              <a:t>and Renderman</a:t>
            </a:r>
          </a:p>
          <a:p>
            <a:r>
              <a:rPr lang="en-US" dirty="0" smtClean="0"/>
              <a:t>1996 3Dfx Accelerator Cards</a:t>
            </a:r>
          </a:p>
          <a:p>
            <a:pPr lvl="1"/>
            <a:r>
              <a:rPr lang="en-US" dirty="0" smtClean="0"/>
              <a:t>4MB, 50MHz clock</a:t>
            </a:r>
          </a:p>
          <a:p>
            <a:r>
              <a:rPr lang="en-US" dirty="0" smtClean="0"/>
              <a:t>1999 </a:t>
            </a:r>
            <a:r>
              <a:rPr lang="en-US" dirty="0" err="1" smtClean="0"/>
              <a:t>Nvidia</a:t>
            </a:r>
            <a:r>
              <a:rPr lang="en-US" dirty="0" smtClean="0"/>
              <a:t> “GPU”</a:t>
            </a:r>
          </a:p>
          <a:p>
            <a:pPr lvl="1"/>
            <a:r>
              <a:rPr lang="en-US" dirty="0" smtClean="0"/>
              <a:t>Texturing and lighting processing</a:t>
            </a:r>
            <a:endParaRPr lang="en-US" dirty="0"/>
          </a:p>
        </p:txBody>
      </p:sp>
      <p:pic>
        <p:nvPicPr>
          <p:cNvPr id="3074" name="Picture 2" descr="http://www.blogcdn.com/www.engadget.com/media/2008/10/nvidia-quadro-cx-card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9800" y="3653678"/>
            <a:ext cx="5181600" cy="3054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950" y="632583"/>
            <a:ext cx="3771900" cy="28647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Processing</a:t>
            </a:r>
          </a:p>
        </p:txBody>
      </p:sp>
      <p:pic>
        <p:nvPicPr>
          <p:cNvPr id="4102" name="Picture 6" descr="http://i.imgur.com/EZJH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075" y="1879600"/>
            <a:ext cx="8448675" cy="4752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Points to Pictures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689" y="1974850"/>
            <a:ext cx="7540625" cy="46220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22802" y="2670175"/>
            <a:ext cx="2781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Point (vertex) data and textures go in one end of the GPU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7404100" y="5041900"/>
            <a:ext cx="264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An image (the render) comes out the other end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GPU forms a pipeline, transforming point data to pixel data</a:t>
            </a:r>
          </a:p>
          <a:p>
            <a:pPr lvl="1"/>
            <a:r>
              <a:rPr lang="en-US" dirty="0" smtClean="0"/>
              <a:t>Vertices processed at start</a:t>
            </a:r>
          </a:p>
          <a:p>
            <a:pPr lvl="1"/>
            <a:r>
              <a:rPr lang="en-US" dirty="0" smtClean="0"/>
              <a:t>Triangles in the middle</a:t>
            </a:r>
          </a:p>
          <a:p>
            <a:pPr lvl="1"/>
            <a:r>
              <a:rPr lang="en-US" dirty="0" smtClean="0"/>
              <a:t>Pixels at the end</a:t>
            </a:r>
          </a:p>
          <a:p>
            <a:r>
              <a:rPr lang="en-US" dirty="0" smtClean="0"/>
              <a:t>Data driven – independent processing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195854"/>
            <a:ext cx="9144000" cy="9281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Shader Programming</a:t>
            </a:r>
          </a:p>
        </p:txBody>
      </p:sp>
      <p:sp>
        <p:nvSpPr>
          <p:cNvPr id="3" name="Shap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Fixed function pipeline allowed only state changes</a:t>
            </a:r>
          </a:p>
          <a:p>
            <a:pPr lvl="1"/>
            <a:r>
              <a:rPr lang="en-US" dirty="0" smtClean="0"/>
              <a:t>Light </a:t>
            </a:r>
            <a:r>
              <a:rPr lang="en-US" dirty="0" err="1" smtClean="0"/>
              <a:t>colour</a:t>
            </a:r>
            <a:r>
              <a:rPr lang="en-US" dirty="0" smtClean="0"/>
              <a:t>, textures, etc.</a:t>
            </a:r>
          </a:p>
          <a:p>
            <a:r>
              <a:rPr lang="en-US" dirty="0" smtClean="0"/>
              <a:t>1980s Pixar’s </a:t>
            </a:r>
            <a:r>
              <a:rPr lang="en-US" dirty="0" err="1" smtClean="0"/>
              <a:t>Renderman</a:t>
            </a:r>
            <a:r>
              <a:rPr lang="en-US" dirty="0" smtClean="0"/>
              <a:t> provided programmable graphics hardware</a:t>
            </a:r>
          </a:p>
          <a:p>
            <a:r>
              <a:rPr lang="en-US" dirty="0" smtClean="0"/>
              <a:t>2001 </a:t>
            </a:r>
            <a:r>
              <a:rPr lang="en-US" dirty="0" err="1" smtClean="0"/>
              <a:t>Nvidia</a:t>
            </a:r>
            <a:r>
              <a:rPr lang="en-US" dirty="0" smtClean="0"/>
              <a:t> produces first programmable GPU</a:t>
            </a:r>
          </a:p>
          <a:p>
            <a:r>
              <a:rPr lang="en-US" dirty="0" smtClean="0"/>
              <a:t>Currently four programmable stages</a:t>
            </a:r>
          </a:p>
          <a:p>
            <a:pPr lvl="1"/>
            <a:r>
              <a:rPr lang="en-US" dirty="0" smtClean="0"/>
              <a:t>Vertex – per-vertex processing</a:t>
            </a:r>
            <a:endParaRPr lang="en-US" dirty="0"/>
          </a:p>
          <a:p>
            <a:pPr lvl="1"/>
            <a:r>
              <a:rPr lang="en-US" dirty="0" smtClean="0"/>
              <a:t>Fragment – per-pixel processing</a:t>
            </a:r>
            <a:endParaRPr lang="en-US" dirty="0"/>
          </a:p>
          <a:p>
            <a:pPr lvl="1"/>
            <a:r>
              <a:rPr lang="en-US" dirty="0" smtClean="0"/>
              <a:t>Geometry – per-primitive processing (e.g. triangle)</a:t>
            </a:r>
            <a:endParaRPr lang="en-US" dirty="0"/>
          </a:p>
          <a:p>
            <a:pPr lvl="1"/>
            <a:r>
              <a:rPr lang="en-US" dirty="0" smtClean="0"/>
              <a:t>Tessellation – level of detail (add / remove geometry)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</Template>
  <TotalTime>10878</TotalTime>
  <Words>1661</Words>
  <Application>Microsoft Office PowerPoint</Application>
  <PresentationFormat>Widescreen</PresentationFormat>
  <Paragraphs>330</Paragraphs>
  <Slides>49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Arial</vt:lpstr>
      <vt:lpstr>Calibri</vt:lpstr>
      <vt:lpstr>Calibri Light</vt:lpstr>
      <vt:lpstr>Cambria Math</vt:lpstr>
      <vt:lpstr>Consolas</vt:lpstr>
      <vt:lpstr>Wingdings</vt:lpstr>
      <vt:lpstr>Custom Design</vt:lpstr>
      <vt:lpstr>Office Theme</vt:lpstr>
      <vt:lpstr>An Introduction to General Purpose GPU Programming</vt:lpstr>
      <vt:lpstr>Breakdown</vt:lpstr>
      <vt:lpstr>Parallel Problem Types</vt:lpstr>
      <vt:lpstr>Graphics Processing Unit</vt:lpstr>
      <vt:lpstr>History</vt:lpstr>
      <vt:lpstr>Graphics Processing</vt:lpstr>
      <vt:lpstr>Points to Pictures</vt:lpstr>
      <vt:lpstr>Pipeline</vt:lpstr>
      <vt:lpstr>Shader Programming</vt:lpstr>
      <vt:lpstr>Fragment Shader and Textures</vt:lpstr>
      <vt:lpstr>Geometry Shader and Stream Output</vt:lpstr>
      <vt:lpstr>General Purpose GPU</vt:lpstr>
      <vt:lpstr>How it Works</vt:lpstr>
      <vt:lpstr>SIMT and Streaming</vt:lpstr>
      <vt:lpstr>GPU Performance</vt:lpstr>
      <vt:lpstr>Problem Solving on the GPU</vt:lpstr>
      <vt:lpstr>Problem Solving on the GPU</vt:lpstr>
      <vt:lpstr>How to Problem Solve</vt:lpstr>
      <vt:lpstr>Example - Vector Addition</vt:lpstr>
      <vt:lpstr>Sequential For Loop</vt:lpstr>
      <vt:lpstr>Parallel For Loop</vt:lpstr>
      <vt:lpstr>Parallel For Operation</vt:lpstr>
      <vt:lpstr>Parallel For Operation</vt:lpstr>
      <vt:lpstr>GPU Execution</vt:lpstr>
      <vt:lpstr>What Have we Lost?</vt:lpstr>
      <vt:lpstr>Problem / Work Spaces</vt:lpstr>
      <vt:lpstr>Some Things to Consider</vt:lpstr>
      <vt:lpstr>Programming the GPU</vt:lpstr>
      <vt:lpstr>Program Structure</vt:lpstr>
      <vt:lpstr>Initialisation</vt:lpstr>
      <vt:lpstr>Memory</vt:lpstr>
      <vt:lpstr>Execute your Kernel(s)</vt:lpstr>
      <vt:lpstr>Reduce</vt:lpstr>
      <vt:lpstr>Some Frameworks</vt:lpstr>
      <vt:lpstr>OpenCL</vt:lpstr>
      <vt:lpstr>CUDA</vt:lpstr>
      <vt:lpstr>C++ AMP</vt:lpstr>
      <vt:lpstr>Compute Shaders</vt:lpstr>
      <vt:lpstr>SyCL</vt:lpstr>
      <vt:lpstr>Examples</vt:lpstr>
      <vt:lpstr>PowerPoint Presentation</vt:lpstr>
      <vt:lpstr>PowerPoint Presentation</vt:lpstr>
      <vt:lpstr>PowerPoint Presentation</vt:lpstr>
      <vt:lpstr>PowerPoint Presentation</vt:lpstr>
      <vt:lpstr>Summary</vt:lpstr>
      <vt:lpstr>Summary</vt:lpstr>
      <vt:lpstr>Some Further Resources</vt:lpstr>
      <vt:lpstr>Some Further Resources</vt:lpstr>
      <vt:lpstr>Questions?</vt:lpstr>
    </vt:vector>
  </TitlesOfParts>
  <Company>Edinburgh Napier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Chalmers, Kevin</dc:creator>
  <cp:lastModifiedBy>Kevin Chalmers</cp:lastModifiedBy>
  <cp:revision>65</cp:revision>
  <dcterms:created xsi:type="dcterms:W3CDTF">2014-03-20T06:12:59Z</dcterms:created>
  <dcterms:modified xsi:type="dcterms:W3CDTF">2014-10-20T19:36:14Z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rover">
    <vt:lpwstr/>
  </property>
  <property fmtid="{D5CDD505-2E9C-101B-9397-08002B2CF9AE}" pid="3" name="WorkFlow">
    <vt:lpwstr/>
  </property>
  <property fmtid="{D5CDD505-2E9C-101B-9397-08002B2CF9AE}" pid="4" name="Level">
    <vt:lpwstr/>
  </property>
</Properties>
</file>

<file path=docProps/thumbnail.jpeg>
</file>